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39"/>
  </p:notesMasterIdLst>
  <p:sldIdLst>
    <p:sldId id="256" r:id="rId5"/>
    <p:sldId id="334" r:id="rId6"/>
    <p:sldId id="333" r:id="rId7"/>
    <p:sldId id="332" r:id="rId8"/>
    <p:sldId id="303" r:id="rId9"/>
    <p:sldId id="308" r:id="rId10"/>
    <p:sldId id="330" r:id="rId11"/>
    <p:sldId id="315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50" r:id="rId22"/>
    <p:sldId id="349" r:id="rId23"/>
    <p:sldId id="345" r:id="rId24"/>
    <p:sldId id="346" r:id="rId25"/>
    <p:sldId id="348" r:id="rId26"/>
    <p:sldId id="344" r:id="rId27"/>
    <p:sldId id="287" r:id="rId28"/>
    <p:sldId id="288" r:id="rId29"/>
    <p:sldId id="292" r:id="rId30"/>
    <p:sldId id="318" r:id="rId31"/>
    <p:sldId id="298" r:id="rId32"/>
    <p:sldId id="300" r:id="rId33"/>
    <p:sldId id="302" r:id="rId34"/>
    <p:sldId id="316" r:id="rId35"/>
    <p:sldId id="311" r:id="rId36"/>
    <p:sldId id="313" r:id="rId37"/>
    <p:sldId id="314" r:id="rId38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33"/>
            <p14:sldId id="332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5" autoAdjust="0"/>
    <p:restoredTop sz="79516" autoAdjust="0"/>
  </p:normalViewPr>
  <p:slideViewPr>
    <p:cSldViewPr snapToGrid="0">
      <p:cViewPr varScale="1">
        <p:scale>
          <a:sx n="99" d="100"/>
          <a:sy n="99" d="100"/>
        </p:scale>
        <p:origin x="557" y="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03.12.2023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heater model - Time constant with time delay process dynamics</a:t>
            </a:r>
          </a:p>
          <a:p>
            <a:r>
              <a:rPr lang="en-US" dirty="0"/>
              <a:t>Implemented as a model in Modelica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Assimulo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PyFMI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NLopt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 / </a:t>
            </a:r>
            <a:r>
              <a:rPr lang="en-US" dirty="0" err="1"/>
              <a:t>mechanicstic</a:t>
            </a:r>
            <a:r>
              <a:rPr lang="en-US" dirty="0"/>
              <a:t>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</a:t>
            </a:r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Error: C Destructor writes object destroyed to the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remove the complexity to </a:t>
            </a:r>
            <a:r>
              <a:rPr lang="en-US"/>
              <a:t>define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  <a:endParaRPr lang="en-GB" sz="800" dirty="0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03/12/2023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  <a:endParaRPr lang="en-GB" sz="3600" dirty="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9" y="3954462"/>
            <a:ext cx="3435574" cy="1901215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Perera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03/12/2023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Error in interaction diagram is corrected in this version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59" y="1401816"/>
            <a:ext cx="8560882" cy="47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2" y="2035175"/>
            <a:ext cx="5135753" cy="37766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Content Placeholder 7" descr="A diagram with red and green lines&#10;&#10;Description automatically generated">
            <a:extLst>
              <a:ext uri="{FF2B5EF4-FFF2-40B4-BE49-F238E27FC236}">
                <a16:creationId xmlns:a16="http://schemas.microsoft.com/office/drawing/2014/main" id="{1CE5448B-E3D1-FC88-768B-ED327C65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4" y="2483212"/>
            <a:ext cx="5330825" cy="288058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</a:rPr>
              <a:t>NLopt</a:t>
            </a:r>
            <a:endParaRPr lang="en-US" sz="4400" dirty="0">
              <a:solidFill>
                <a:srgbClr val="0070C0"/>
              </a:solidFill>
            </a:endParaRPr>
          </a:p>
          <a:p>
            <a:pPr algn="ctr"/>
            <a:r>
              <a:rPr lang="en-US" sz="6000" dirty="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97" y="2328862"/>
            <a:ext cx="3302806" cy="335385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7" y="2878029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" y="2081145"/>
            <a:ext cx="5341938" cy="28321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8" y="2093951"/>
            <a:ext cx="5330825" cy="28065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43" r="50196" b="837"/>
          <a:stretch/>
        </p:blipFill>
        <p:spPr>
          <a:xfrm>
            <a:off x="11508150" y="2081145"/>
            <a:ext cx="421481" cy="27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78EB291-6513-D1A2-6AC8-4DDD4A33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9" y="2353764"/>
            <a:ext cx="5246395" cy="3168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2461764"/>
            <a:ext cx="5639034" cy="2952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3D6C269-34CD-79C8-208D-41E82857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740097"/>
            <a:ext cx="5341938" cy="1377805"/>
          </a:xfrm>
          <a:prstGeom prst="rect">
            <a:avLst/>
          </a:prstGeom>
        </p:spPr>
      </p:pic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09104"/>
            <a:ext cx="5330825" cy="2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1317386" y="1776711"/>
            <a:ext cx="2029323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8863345" y="1776710"/>
            <a:ext cx="256407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74849" y="2211239"/>
            <a:ext cx="388496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4670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520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29927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077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10502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153FA25-55A9-9240-7154-85E61DA0B72D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4073"/>
            <a:ext cx="5341938" cy="28788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9136EA09-3D1E-1114-77E2-8FC7BA57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95998"/>
            <a:ext cx="5330825" cy="26550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F8E5C0D-70D8-1146-43AF-E3EF9AC59280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26193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Both methods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</a:p>
          <a:p>
            <a:pPr marL="0" indent="0">
              <a:buNone/>
            </a:pPr>
            <a:r>
              <a:rPr lang="en-US" dirty="0"/>
              <a:t>Results for both implementations gave similar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477108"/>
            <a:ext cx="9145739" cy="433401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3200" dirty="0"/>
              <a:t>Build external object that will utilize FMUs as a model to perform the optimization based on parameters given from the Modelica environment.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 dirty="0"/>
              <a:t>Discontinued in 2019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r>
              <a:rPr lang="en-US" dirty="0"/>
              <a:t>Three packages moved to GitHub:</a:t>
            </a:r>
          </a:p>
          <a:p>
            <a:pPr lvl="1"/>
            <a:r>
              <a:rPr lang="en-US" dirty="0"/>
              <a:t>Assimulo</a:t>
            </a:r>
          </a:p>
          <a:p>
            <a:pPr lvl="2"/>
            <a:r>
              <a:rPr lang="en-US" dirty="0"/>
              <a:t>Python simulation packages</a:t>
            </a:r>
          </a:p>
          <a:p>
            <a:pPr lvl="1"/>
            <a:r>
              <a:rPr lang="en-US" dirty="0"/>
              <a:t>PyFMI</a:t>
            </a:r>
          </a:p>
          <a:p>
            <a:pPr lvl="3"/>
            <a:r>
              <a:rPr lang="en-US" dirty="0"/>
              <a:t>Load and simulate FMUs</a:t>
            </a:r>
          </a:p>
          <a:p>
            <a:pPr lvl="1"/>
            <a:r>
              <a:rPr lang="en-US" dirty="0"/>
              <a:t>FMI Library</a:t>
            </a:r>
          </a:p>
          <a:p>
            <a:pPr lvl="2"/>
            <a:r>
              <a:rPr lang="en-US" dirty="0"/>
              <a:t>C package to load and simulate FMUs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FMPy - Dassault Systèmes </a:t>
            </a:r>
            <a:br>
              <a:rPr lang="en-US" dirty="0"/>
            </a:br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 dirty="0"/>
              <a:t>Free Python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Read model data</a:t>
            </a:r>
          </a:p>
          <a:p>
            <a:pPr lvl="1"/>
            <a:r>
              <a:rPr lang="en-US" dirty="0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67E6236-A277-8282-03DA-6C58E1E3E1A5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library</a:t>
            </a:r>
          </a:p>
          <a:p>
            <a:pPr lvl="2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lvl="2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 dirty="0">
                <a:solidFill>
                  <a:sysClr val="windowText" lastClr="000000"/>
                </a:solidFill>
              </a:rPr>
              <a:t>O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 dirty="0">
                <a:solidFill>
                  <a:sysClr val="windowText" lastClr="000000"/>
                </a:solidFill>
              </a:rPr>
              <a:t>F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Equation-Based Modeling:</a:t>
            </a:r>
            <a:endParaRPr lang="en-US" dirty="0"/>
          </a:p>
          <a:p>
            <a:pPr marL="457200" lvl="1"/>
            <a:r>
              <a:rPr lang="en-US" dirty="0"/>
              <a:t>Uses equations for dynamic system representation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Open Standard: </a:t>
            </a:r>
          </a:p>
          <a:p>
            <a:pPr lvl="1"/>
            <a:r>
              <a:rPr lang="en-US" dirty="0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Multi-Domain Support:</a:t>
            </a:r>
            <a:endParaRPr lang="en-US" dirty="0"/>
          </a:p>
          <a:p>
            <a:pPr marL="457200" lvl="1"/>
            <a:r>
              <a:rPr lang="en-US" dirty="0"/>
              <a:t>Model complex systems across diverse domains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Graphical and Text-Based Options:</a:t>
            </a:r>
            <a:endParaRPr lang="en-US" dirty="0"/>
          </a:p>
          <a:p>
            <a:pPr marL="457200" lvl="1"/>
            <a:r>
              <a:rPr lang="en-US" dirty="0"/>
              <a:t>Offers flexibility with both graphical and text-based modeling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Functional Mock-up Unit (FMU) for Interconnectivity:</a:t>
            </a:r>
            <a:endParaRPr lang="en-US" dirty="0"/>
          </a:p>
          <a:p>
            <a:pPr marL="457200" lvl="1"/>
            <a:r>
              <a:rPr lang="en-US" dirty="0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JModelica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FMI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 of first-principle, transfer function, and state space models</a:t>
            </a:r>
          </a:p>
        </p:txBody>
      </p:sp>
      <p:pic>
        <p:nvPicPr>
          <p:cNvPr id="10" name="Picture 9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9595A660-DEFB-E4C7-1F44-D61B5F84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5144478" y="4047731"/>
            <a:ext cx="6745742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0" y="1666586"/>
            <a:ext cx="6335015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Basic functions with one return variable</a:t>
            </a:r>
          </a:p>
          <a:p>
            <a:r>
              <a:rPr lang="en-GB"/>
              <a:t>Needs a Modelica block or model as a wrapper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Extended functionality and complexity</a:t>
            </a:r>
          </a:p>
          <a:p>
            <a:r>
              <a:rPr lang="en-GB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2741</TotalTime>
  <Words>1206</Words>
  <Application>Microsoft Office PowerPoint</Application>
  <PresentationFormat>Widescreen</PresentationFormat>
  <Paragraphs>256</Paragraphs>
  <Slides>34</Slides>
  <Notes>11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29</cp:revision>
  <dcterms:created xsi:type="dcterms:W3CDTF">2023-10-30T12:32:41Z</dcterms:created>
  <dcterms:modified xsi:type="dcterms:W3CDTF">2023-12-03T21:17:48Z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